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3"/>
  </p:notesMasterIdLst>
  <p:handoutMasterIdLst>
    <p:handoutMasterId r:id="rId40"/>
  </p:handoutMasterIdLst>
  <p:sldIdLst>
    <p:sldId id="484" r:id="rId4"/>
    <p:sldId id="609" r:id="rId5"/>
    <p:sldId id="611" r:id="rId6"/>
    <p:sldId id="612" r:id="rId7"/>
    <p:sldId id="643" r:id="rId8"/>
    <p:sldId id="613" r:id="rId9"/>
    <p:sldId id="614" r:id="rId10"/>
    <p:sldId id="615" r:id="rId11"/>
    <p:sldId id="616" r:id="rId12"/>
    <p:sldId id="617" r:id="rId14"/>
    <p:sldId id="618" r:id="rId15"/>
    <p:sldId id="619" r:id="rId16"/>
    <p:sldId id="620" r:id="rId17"/>
    <p:sldId id="621" r:id="rId18"/>
    <p:sldId id="622" r:id="rId19"/>
    <p:sldId id="623" r:id="rId20"/>
    <p:sldId id="624" r:id="rId21"/>
    <p:sldId id="625" r:id="rId22"/>
    <p:sldId id="626" r:id="rId23"/>
    <p:sldId id="627" r:id="rId24"/>
    <p:sldId id="628" r:id="rId25"/>
    <p:sldId id="629" r:id="rId26"/>
    <p:sldId id="630" r:id="rId27"/>
    <p:sldId id="631" r:id="rId28"/>
    <p:sldId id="632" r:id="rId29"/>
    <p:sldId id="644" r:id="rId30"/>
    <p:sldId id="633" r:id="rId31"/>
    <p:sldId id="634" r:id="rId32"/>
    <p:sldId id="645" r:id="rId33"/>
    <p:sldId id="637" r:id="rId34"/>
    <p:sldId id="638" r:id="rId35"/>
    <p:sldId id="639" r:id="rId36"/>
    <p:sldId id="641" r:id="rId37"/>
    <p:sldId id="640" r:id="rId38"/>
    <p:sldId id="642" r:id="rId39"/>
  </p:sldIdLst>
  <p:sldSz cx="9144000" cy="6858000" type="screen4x3"/>
  <p:notesSz cx="6858000" cy="9144000"/>
  <p:custDataLst>
    <p:tags r:id="rId44"/>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1"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3446" autoAdjust="0"/>
    <p:restoredTop sz="96846" autoAdjust="0"/>
  </p:normalViewPr>
  <p:slideViewPr>
    <p:cSldViewPr snapToGrid="0" snapToObjects="1" showGuides="1">
      <p:cViewPr varScale="1">
        <p:scale>
          <a:sx n="62" d="100"/>
          <a:sy n="62" d="100"/>
        </p:scale>
        <p:origin x="-84" y="-114"/>
      </p:cViewPr>
      <p:guideLst>
        <p:guide orient="horz" pos="2181"/>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202.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0.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tags" Target="../tags/tag149.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2.xml"/><Relationship Id="rId4" Type="http://schemas.openxmlformats.org/officeDocument/2006/relationships/image" Target="../media/image8.png"/><Relationship Id="rId3" Type="http://schemas.openxmlformats.org/officeDocument/2006/relationships/image" Target="../media/image6.png"/><Relationship Id="rId2" Type="http://schemas.openxmlformats.org/officeDocument/2006/relationships/tags" Target="../tags/tag151.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6.xml"/><Relationship Id="rId3" Type="http://schemas.openxmlformats.org/officeDocument/2006/relationships/image" Target="../media/image9.png"/><Relationship Id="rId2" Type="http://schemas.openxmlformats.org/officeDocument/2006/relationships/tags" Target="../tags/tag155.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image" Target="../media/image10.png"/><Relationship Id="rId2" Type="http://schemas.openxmlformats.org/officeDocument/2006/relationships/tags" Target="../tags/tag175.xml"/><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image" Target="../media/image11.png"/><Relationship Id="rId2" Type="http://schemas.openxmlformats.org/officeDocument/2006/relationships/tags" Target="../tags/tag178.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6.xml"/><Relationship Id="rId3" Type="http://schemas.openxmlformats.org/officeDocument/2006/relationships/image" Target="../media/image12.png"/><Relationship Id="rId2" Type="http://schemas.openxmlformats.org/officeDocument/2006/relationships/tags" Target="../tags/tag185.xml"/><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8.xml"/><Relationship Id="rId3" Type="http://schemas.openxmlformats.org/officeDocument/2006/relationships/image" Target="../media/image13.png"/><Relationship Id="rId2" Type="http://schemas.openxmlformats.org/officeDocument/2006/relationships/tags" Target="../tags/tag187.xml"/><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image" Target="../media/image4.jpe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image" Target="../media/image4.jpe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9.xml"/><Relationship Id="rId2" Type="http://schemas.openxmlformats.org/officeDocument/2006/relationships/image" Target="../media/image14.png"/><Relationship Id="rId1"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01.xml"/><Relationship Id="rId1" Type="http://schemas.openxmlformats.org/officeDocument/2006/relationships/tags" Target="../tags/tag20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8.xml"/><Relationship Id="rId4" Type="http://schemas.openxmlformats.org/officeDocument/2006/relationships/tags" Target="../tags/tag148.xml"/><Relationship Id="rId3" Type="http://schemas.openxmlformats.org/officeDocument/2006/relationships/image" Target="../media/image5.png"/><Relationship Id="rId2" Type="http://schemas.openxmlformats.org/officeDocument/2006/relationships/tags" Target="../tags/tag147.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0581"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模块七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sym typeface="+mn-ea"/>
              </a:rPr>
              <a:t>电工仪表的测量与维护</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00910" y="3577590"/>
            <a:ext cx="544766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1   </a:t>
            </a:r>
            <a:r>
              <a:rPr lang="zh-CN" altLang="en-US" sz="2400" b="1" dirty="0">
                <a:solidFill>
                  <a:schemeClr val="bg1"/>
                </a:solidFill>
                <a:latin typeface="微软雅黑" panose="020B0503020204020204" pitchFamily="34" charset="-122"/>
                <a:ea typeface="微软雅黑" panose="020B0503020204020204" pitchFamily="34" charset="-122"/>
                <a:sym typeface="+mn-ea"/>
              </a:rPr>
              <a:t>电工仪表与测量的基本知识</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00135" y="1754505"/>
            <a:ext cx="8730001" cy="42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buAutoNum type="arabicPeriod"/>
            </a:pPr>
            <a:r>
              <a:rPr lang="zh-CN" altLang="en-US" sz="2800" dirty="0" smtClean="0">
                <a:solidFill>
                  <a:schemeClr val="dk1"/>
                </a:solidFill>
                <a:latin typeface="黑体" panose="02010609060101010101" pitchFamily="49" charset="-122"/>
                <a:ea typeface="黑体" panose="02010609060101010101" pitchFamily="49" charset="-122"/>
              </a:rPr>
              <a:t>常用电工仪表的符号</a:t>
            </a:r>
            <a:endParaRPr lang="en-US" altLang="zh-CN" sz="2800" dirty="0" smtClean="0">
              <a:solidFill>
                <a:schemeClr val="dk1"/>
              </a:solidFill>
              <a:latin typeface="黑体" panose="02010609060101010101" pitchFamily="49" charset="-122"/>
              <a:ea typeface="黑体" panose="02010609060101010101" pitchFamily="49" charset="-122"/>
            </a:endParaRPr>
          </a:p>
          <a:p>
            <a:pPr algn="l"/>
            <a:endParaRPr lang="en-US" altLang="zh-CN" sz="2800" dirty="0" smtClean="0">
              <a:solidFill>
                <a:schemeClr val="dk1"/>
              </a:solidFill>
              <a:latin typeface="黑体" panose="02010609060101010101" pitchFamily="49" charset="-122"/>
              <a:ea typeface="黑体" panose="02010609060101010101" pitchFamily="49" charset="-122"/>
            </a:endParaRPr>
          </a:p>
        </p:txBody>
      </p:sp>
      <p:pic>
        <p:nvPicPr>
          <p:cNvPr id="2050" name="Picture 2"/>
          <p:cNvPicPr>
            <a:picLocks noChangeAspect="1" noChangeArrowheads="1"/>
          </p:cNvPicPr>
          <p:nvPr/>
        </p:nvPicPr>
        <p:blipFill>
          <a:blip r:embed="rId3"/>
          <a:srcRect/>
          <a:stretch>
            <a:fillRect/>
          </a:stretch>
        </p:blipFill>
        <p:spPr bwMode="auto">
          <a:xfrm>
            <a:off x="1000125" y="2273935"/>
            <a:ext cx="7323455" cy="42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380" y="2700020"/>
            <a:ext cx="7315835" cy="279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65200" y="1800860"/>
            <a:ext cx="7371080" cy="425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buAutoNum type="arabicPeriod"/>
            </a:pPr>
            <a:r>
              <a:rPr lang="zh-CN" altLang="en-US" sz="2800" dirty="0" smtClean="0">
                <a:solidFill>
                  <a:schemeClr val="dk1"/>
                </a:solidFill>
                <a:latin typeface="黑体" panose="02010609060101010101" pitchFamily="49" charset="-122"/>
                <a:ea typeface="黑体" panose="02010609060101010101" pitchFamily="49" charset="-122"/>
              </a:rPr>
              <a:t>常用电工仪表的符号</a:t>
            </a:r>
            <a:endParaRPr lang="en-US" altLang="zh-CN" sz="2800" dirty="0" smtClean="0">
              <a:solidFill>
                <a:schemeClr val="dk1"/>
              </a:solidFill>
              <a:latin typeface="黑体" panose="02010609060101010101" pitchFamily="49" charset="-122"/>
              <a:ea typeface="黑体" panose="02010609060101010101" pitchFamily="49" charset="-122"/>
            </a:endParaRPr>
          </a:p>
          <a:p>
            <a:pPr algn="l"/>
            <a:endParaRPr lang="en-US" altLang="zh-CN" sz="2800" dirty="0" smtClean="0">
              <a:solidFill>
                <a:schemeClr val="dk1"/>
              </a:solidFill>
              <a:latin typeface="黑体" panose="02010609060101010101" pitchFamily="49" charset="-122"/>
              <a:ea typeface="黑体" panose="02010609060101010101" pitchFamily="49" charset="-122"/>
            </a:endParaRPr>
          </a:p>
        </p:txBody>
      </p:sp>
      <p:pic>
        <p:nvPicPr>
          <p:cNvPr id="2050" name="Picture 2"/>
          <p:cNvPicPr>
            <a:picLocks noChangeAspect="1" noChangeArrowheads="1"/>
          </p:cNvPicPr>
          <p:nvPr/>
        </p:nvPicPr>
        <p:blipFill>
          <a:blip r:embed="rId3"/>
          <a:srcRect/>
          <a:stretch>
            <a:fillRect/>
          </a:stretch>
        </p:blipFill>
        <p:spPr bwMode="auto">
          <a:xfrm>
            <a:off x="559435" y="2571115"/>
            <a:ext cx="8063230" cy="42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257" y="2997050"/>
            <a:ext cx="8063668" cy="282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82345" y="1751330"/>
            <a:ext cx="7212330" cy="425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电工仪表的型号</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仪表</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的型号</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可以反映出仪表的用途和作用原理</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仪表</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的型号</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是按主管部门制定的电工仪表型号编制法，经生产单位申请并由主管部门登记颁发的</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对</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安装式和可携式指示仪表的型号，规定有不同的编号规则。</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271270" y="1887220"/>
            <a:ext cx="6912610" cy="425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电工仪表的型号</a:t>
            </a:r>
            <a:endPar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730" y="2432777"/>
            <a:ext cx="7626706" cy="306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90880" y="1470660"/>
            <a:ext cx="7919085" cy="425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电工仪表的分类</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smtClean="0">
                <a:solidFill>
                  <a:schemeClr val="dk1"/>
                </a:solidFill>
                <a:latin typeface="宋体" panose="02010600030101010101" pitchFamily="2" charset="-122"/>
                <a:ea typeface="宋体" panose="02010600030101010101" pitchFamily="2" charset="-122"/>
                <a:cs typeface="黑体" panose="02010609060101010101" pitchFamily="49" charset="-122"/>
              </a:rPr>
              <a:t>●</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直</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读式的电工仪表</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主要分类</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）按被测量的种类分：电流表、毫安表、电压表、千伏表、功率表、千瓦表、电度表、频率表、相位表、欧姆表、兆欧表等。</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）按电流的种类分：直流仪表、交流仪表和交直流两用仪表。</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）按工作原理分：磁电式仪表、整流式、电磁式仪表、电动式仪表等。</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buFontTx/>
              <a:buNone/>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947" y="1833563"/>
            <a:ext cx="8452157"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indent="720090" algn="l"/>
            <a:r>
              <a:rPr lang="zh-CN" altLang="en-US" sz="2800" b="1" dirty="0">
                <a:solidFill>
                  <a:schemeClr val="dk1"/>
                </a:solidFill>
                <a:highlight>
                  <a:srgbClr val="FFFF00"/>
                </a:highlight>
                <a:latin typeface="黑体" panose="02010609060101010101" pitchFamily="49" charset="-122"/>
                <a:ea typeface="黑体" panose="02010609060101010101" pitchFamily="49" charset="-122"/>
              </a:rPr>
              <a:t>（</a:t>
            </a:r>
            <a:r>
              <a:rPr lang="en-US" altLang="zh-CN" sz="2800" b="1" dirty="0">
                <a:solidFill>
                  <a:schemeClr val="dk1"/>
                </a:solidFill>
                <a:highlight>
                  <a:srgbClr val="FFFF00"/>
                </a:highlight>
                <a:latin typeface="黑体" panose="02010609060101010101" pitchFamily="49" charset="-122"/>
                <a:ea typeface="黑体" panose="02010609060101010101" pitchFamily="49" charset="-122"/>
              </a:rPr>
              <a:t>1</a:t>
            </a:r>
            <a:r>
              <a:rPr lang="zh-CN" altLang="en-US" sz="2800" b="1" dirty="0">
                <a:solidFill>
                  <a:schemeClr val="dk1"/>
                </a:solidFill>
                <a:highlight>
                  <a:srgbClr val="FFFF00"/>
                </a:highlight>
                <a:latin typeface="黑体" panose="02010609060101010101" pitchFamily="49" charset="-122"/>
                <a:ea typeface="黑体" panose="02010609060101010101" pitchFamily="49" charset="-122"/>
              </a:rPr>
              <a:t>）磁电式仪表</a:t>
            </a:r>
            <a:r>
              <a:rPr lang="zh-CN" altLang="en-US" sz="2800" dirty="0">
                <a:solidFill>
                  <a:schemeClr val="dk1"/>
                </a:solidFill>
                <a:latin typeface="黑体" panose="02010609060101010101" pitchFamily="49" charset="-122"/>
                <a:ea typeface="黑体" panose="02010609060101010101" pitchFamily="49" charset="-122"/>
              </a:rPr>
              <a:t>（又称动圈式仪表）是根据载流导体在磁场中受到电磁力作用的原理制成的。</a:t>
            </a:r>
            <a:endParaRPr lang="zh-CN" altLang="en-US" sz="2800" dirty="0">
              <a:solidFill>
                <a:schemeClr val="dk1"/>
              </a:solidFill>
              <a:latin typeface="黑体" panose="02010609060101010101" pitchFamily="49" charset="-122"/>
              <a:ea typeface="黑体" panose="02010609060101010101" pitchFamily="49" charset="-122"/>
            </a:endParaRPr>
          </a:p>
          <a:p>
            <a:pPr indent="720090" algn="l"/>
            <a:r>
              <a:rPr lang="zh-CN" altLang="en-US" sz="2800" dirty="0">
                <a:solidFill>
                  <a:schemeClr val="dk1"/>
                </a:solidFill>
                <a:latin typeface="黑体" panose="02010609060101010101" pitchFamily="49" charset="-122"/>
                <a:ea typeface="黑体" panose="02010609060101010101" pitchFamily="49" charset="-122"/>
              </a:rPr>
              <a:t>优点：刻度均匀；灵敏度和准确度高；阻尼强；消耗功率小；受外界磁场影响小（由于仪表本身的磁场强）等。</a:t>
            </a:r>
            <a:endParaRPr lang="zh-CN" altLang="en-US" sz="2800" dirty="0">
              <a:solidFill>
                <a:schemeClr val="dk1"/>
              </a:solidFill>
              <a:latin typeface="黑体" panose="02010609060101010101" pitchFamily="49" charset="-122"/>
              <a:ea typeface="黑体" panose="02010609060101010101" pitchFamily="49" charset="-122"/>
            </a:endParaRPr>
          </a:p>
          <a:p>
            <a:pPr indent="720090" algn="l"/>
            <a:r>
              <a:rPr lang="zh-CN" altLang="en-US" sz="2800" dirty="0">
                <a:solidFill>
                  <a:schemeClr val="dk1"/>
                </a:solidFill>
                <a:latin typeface="黑体" panose="02010609060101010101" pitchFamily="49" charset="-122"/>
                <a:ea typeface="黑体" panose="02010609060101010101" pitchFamily="49" charset="-122"/>
              </a:rPr>
              <a:t>缺点：只能测量直流电压、直流电流及电阻直流量等；并且它不能承受较大过载，否则将引起弹簧过热使弹性减弱，甚至烧坏。</a:t>
            </a:r>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612140" y="1304925"/>
            <a:ext cx="4572000" cy="521970"/>
          </a:xfrm>
          <a:prstGeom prst="rect">
            <a:avLst/>
          </a:prstGeom>
          <a:noFill/>
        </p:spPr>
        <p:txBody>
          <a:bodyPr wrap="square" rtlCol="0" anchor="t">
            <a:spAutoFit/>
          </a:bodyPr>
          <a:lstStyle/>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●几种常用仪表介绍</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950403"/>
            <a:ext cx="822960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indent="720090" algn="l"/>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en-US" altLang="zh-CN" sz="2800" b="1" dirty="0">
                <a:solidFill>
                  <a:schemeClr val="dk1"/>
                </a:solidFill>
                <a:highlight>
                  <a:srgbClr val="FFFF00"/>
                </a:highlight>
                <a:latin typeface="黑体" panose="02010609060101010101" pitchFamily="49" charset="-122"/>
                <a:ea typeface="黑体" panose="02010609060101010101" pitchFamily="49" charset="-122"/>
                <a:sym typeface="+mn-ea"/>
              </a:rPr>
              <a:t>2</a:t>
            </a:r>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zh-CN" altLang="en-US" sz="2800" b="1" dirty="0">
                <a:solidFill>
                  <a:schemeClr val="dk1"/>
                </a:solidFill>
                <a:highlight>
                  <a:srgbClr val="FFFF00"/>
                </a:highlight>
                <a:latin typeface="黑体" panose="02010609060101010101" pitchFamily="49" charset="-122"/>
                <a:ea typeface="黑体" panose="02010609060101010101" pitchFamily="49" charset="-122"/>
              </a:rPr>
              <a:t>电磁式仪表</a:t>
            </a:r>
            <a:r>
              <a:rPr lang="zh-CN" altLang="en-US" sz="2800" dirty="0">
                <a:solidFill>
                  <a:schemeClr val="dk1"/>
                </a:solidFill>
                <a:latin typeface="黑体" panose="02010609060101010101" pitchFamily="49" charset="-122"/>
                <a:ea typeface="黑体" panose="02010609060101010101" pitchFamily="49" charset="-122"/>
              </a:rPr>
              <a:t>（又称动铁式仪表）是利用置于固定线圈中的铁心受到线圈电流产生的磁场磁化后，铁心与线圈或铁心与铁心互相作用产生转矩的原理制成的。它有推斥型和吸入型两种构造类型，常用作制电流表和电压表。</a:t>
            </a:r>
            <a:endParaRPr lang="zh-CN" altLang="en-US" sz="2800" dirty="0">
              <a:solidFill>
                <a:schemeClr val="dk1"/>
              </a:solidFill>
              <a:latin typeface="黑体" panose="02010609060101010101" pitchFamily="49" charset="-122"/>
              <a:ea typeface="黑体" panose="02010609060101010101" pitchFamily="49" charset="-122"/>
            </a:endParaRPr>
          </a:p>
          <a:p>
            <a:pPr indent="720090" algn="l"/>
            <a:r>
              <a:rPr lang="zh-CN" altLang="en-US" sz="2800" dirty="0">
                <a:solidFill>
                  <a:schemeClr val="dk1"/>
                </a:solidFill>
                <a:latin typeface="黑体" panose="02010609060101010101" pitchFamily="49" charset="-122"/>
                <a:ea typeface="黑体" panose="02010609060101010101" pitchFamily="49" charset="-122"/>
              </a:rPr>
              <a:t>优点：构造简单；价格便宜；可用于交直流量的测量；能测量较大的电流和允许较大的过载。</a:t>
            </a:r>
            <a:endParaRPr lang="zh-CN" altLang="en-US" sz="2800" dirty="0">
              <a:solidFill>
                <a:schemeClr val="dk1"/>
              </a:solidFill>
              <a:latin typeface="黑体" panose="02010609060101010101" pitchFamily="49" charset="-122"/>
              <a:ea typeface="黑体" panose="02010609060101010101" pitchFamily="49" charset="-122"/>
            </a:endParaRPr>
          </a:p>
          <a:p>
            <a:pPr indent="720090" algn="l"/>
            <a:r>
              <a:rPr lang="zh-CN" altLang="en-US" sz="2800" dirty="0">
                <a:solidFill>
                  <a:schemeClr val="dk1"/>
                </a:solidFill>
                <a:latin typeface="黑体" panose="02010609060101010101" pitchFamily="49" charset="-122"/>
                <a:ea typeface="黑体" panose="02010609060101010101" pitchFamily="49" charset="-122"/>
              </a:rPr>
              <a:t>缺点：刻度不均匀；磁场弱；准确度和灵敏度不高等。</a:t>
            </a:r>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文本框 10"/>
          <p:cNvSpPr txBox="1"/>
          <p:nvPr/>
        </p:nvSpPr>
        <p:spPr>
          <a:xfrm>
            <a:off x="612140" y="1304925"/>
            <a:ext cx="4572000" cy="521970"/>
          </a:xfrm>
          <a:prstGeom prst="rect">
            <a:avLst/>
          </a:prstGeom>
          <a:noFill/>
        </p:spPr>
        <p:txBody>
          <a:bodyPr wrap="square" rtlCol="0" anchor="t">
            <a:spAutoFit/>
          </a:bodyPr>
          <a:lstStyle/>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●几种常用仪表介绍</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2" y="1653223"/>
            <a:ext cx="8452157"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indent="720090" algn="l"/>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en-US" altLang="zh-CN" sz="2800" b="1" dirty="0">
                <a:solidFill>
                  <a:schemeClr val="dk1"/>
                </a:solidFill>
                <a:highlight>
                  <a:srgbClr val="FFFF00"/>
                </a:highlight>
                <a:latin typeface="黑体" panose="02010609060101010101" pitchFamily="49" charset="-122"/>
                <a:ea typeface="黑体" panose="02010609060101010101" pitchFamily="49" charset="-122"/>
                <a:sym typeface="+mn-ea"/>
              </a:rPr>
              <a:t>3</a:t>
            </a:r>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zh-CN" altLang="en-US" sz="2800" b="1"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电动式仪表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原理与磁电式仪表基本相同，只是电动式仪表的磁场用通电的固定线圈取代永久磁铁来建立磁场。这种仪表的准确度高，适用于交直流量的测量，但因其自身的磁场很弱，容易受外界磁场的干扰，且过载能力较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indent="720090" algn="l"/>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en-US" altLang="zh-CN" sz="2800" b="1" dirty="0">
                <a:solidFill>
                  <a:schemeClr val="dk1"/>
                </a:solidFill>
                <a:highlight>
                  <a:srgbClr val="FFFF00"/>
                </a:highlight>
                <a:latin typeface="黑体" panose="02010609060101010101" pitchFamily="49" charset="-122"/>
                <a:ea typeface="黑体" panose="02010609060101010101" pitchFamily="49" charset="-122"/>
                <a:sym typeface="+mn-ea"/>
              </a:rPr>
              <a:t>4</a:t>
            </a:r>
            <a:r>
              <a:rPr lang="zh-CN" altLang="en-US" sz="2800" b="1" dirty="0">
                <a:solidFill>
                  <a:schemeClr val="dk1"/>
                </a:solidFill>
                <a:highlight>
                  <a:srgbClr val="FFFF00"/>
                </a:highlight>
                <a:latin typeface="黑体" panose="02010609060101010101" pitchFamily="49" charset="-122"/>
                <a:ea typeface="黑体" panose="02010609060101010101" pitchFamily="49" charset="-122"/>
                <a:sym typeface="+mn-ea"/>
              </a:rPr>
              <a:t>）</a:t>
            </a:r>
            <a:r>
              <a:rPr lang="zh-CN" altLang="en-US" sz="2800" b="1"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整流式仪表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的优点是：灵敏度高、功率消耗小；其缺点主要是：由于整流元件的非线性特性，使仪表的标尺刻度有些不均匀，受温度和波形的影响大，所以准确度一般为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级。</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文本框 10"/>
          <p:cNvSpPr txBox="1"/>
          <p:nvPr/>
        </p:nvSpPr>
        <p:spPr>
          <a:xfrm>
            <a:off x="612140" y="1131253"/>
            <a:ext cx="4572000" cy="521970"/>
          </a:xfrm>
          <a:prstGeom prst="rect">
            <a:avLst/>
          </a:prstGeom>
          <a:noFill/>
        </p:spPr>
        <p:txBody>
          <a:bodyPr wrap="square" rtlCol="0" anchor="t">
            <a:spAutoFit/>
          </a:bodyPr>
          <a:lstStyle/>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●几种常用仪表介绍</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18185" y="2016125"/>
            <a:ext cx="7709535"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indent="720090" algn="l"/>
            <a:r>
              <a:rPr lang="zh-CN" altLang="en-US" sz="2800"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电工仪表的准确度</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是指测量结果（示值）与被测量的真实值（真值）之间相接近的程度，它是测量结果准确程度的量度，是电工仪表的一个主要特性。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indent="720090" algn="l"/>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仪表的准确度与其误差有关，但无论仪表制造得多精确，仪表示值与真值之间总有误差存在。仪表误差主要有两类：一是基本误差 ；二是附加误差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718185" y="1494155"/>
            <a:ext cx="5365750" cy="521970"/>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二、</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电工仪表的误差和准确度</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811655"/>
            <a:ext cx="8229600" cy="402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indent="720090" algn="l"/>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仪表误差</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主要有两类</a:t>
            </a:r>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endParaRPr>
          </a:p>
          <a:p>
            <a:pPr indent="720090" algn="l"/>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一</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是基本误差 </a:t>
            </a:r>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；二</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是附加误差 </a:t>
            </a:r>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endParaRPr>
          </a:p>
          <a:p>
            <a:pPr indent="720090" algn="l"/>
            <a:r>
              <a:rPr lang="en-US"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highlight>
                  <a:srgbClr val="FFFF00"/>
                </a:highlight>
                <a:latin typeface="黑体" panose="02010609060101010101" pitchFamily="49" charset="-122"/>
                <a:ea typeface="黑体" panose="02010609060101010101" pitchFamily="49" charset="-122"/>
                <a:cs typeface="黑体" panose="02010609060101010101" pitchFamily="49" charset="-122"/>
              </a:rPr>
              <a:t>基本误差</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是</a:t>
            </a:r>
            <a:r>
              <a:rPr lang="zh-CN"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仪表</a:t>
            </a:r>
            <a:r>
              <a:rPr lang="zh-CN" altLang="zh-CN"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在正常工作条件下，由于仪表制造工艺的限制，仪表结构本身的缺陷所造成的误差</a:t>
            </a:r>
            <a:r>
              <a:rPr lang="zh-CN"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endParaRPr>
          </a:p>
          <a:p>
            <a:pPr indent="720090" algn="l"/>
            <a:r>
              <a:rPr lang="en-US" altLang="zh-CN"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highlight>
                  <a:srgbClr val="FFFF00"/>
                </a:highlight>
                <a:latin typeface="黑体" panose="02010609060101010101" pitchFamily="49" charset="-122"/>
                <a:ea typeface="黑体" panose="02010609060101010101" pitchFamily="49" charset="-122"/>
                <a:cs typeface="黑体" panose="02010609060101010101" pitchFamily="49" charset="-122"/>
              </a:rPr>
              <a:t>附加误差</a:t>
            </a:r>
            <a:r>
              <a:rPr lang="zh-CN" altLang="en-US"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a:t>
            </a:r>
            <a:r>
              <a:rPr lang="zh-CN" altLang="zh-CN"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rPr>
              <a:t>是仪表因环境温度改变、外电场或外磁场的影响、波形非正弦等外界因素对仪表读数的影响造成的。</a:t>
            </a:r>
            <a:endParaRPr lang="zh-CN" altLang="zh-CN" sz="2800" dirty="0">
              <a:gradFill>
                <a:gsLst>
                  <a:gs pos="50000">
                    <a:schemeClr val="tx1"/>
                  </a:gs>
                  <a:gs pos="0">
                    <a:schemeClr val="tx1">
                      <a:lumMod val="25000"/>
                      <a:lumOff val="75000"/>
                    </a:schemeClr>
                  </a:gs>
                  <a:gs pos="100000">
                    <a:schemeClr val="tx1">
                      <a:lumMod val="85000"/>
                    </a:schemeClr>
                  </a:gs>
                </a:gsLst>
                <a:lin ang="5400000" scaled="1"/>
              </a:gra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287020"/>
            <a:ext cx="9046210" cy="732155"/>
            <a:chOff x="164" y="452"/>
            <a:chExt cx="14246" cy="1153"/>
          </a:xfrm>
        </p:grpSpPr>
        <p:sp>
          <p:nvSpPr>
            <p:cNvPr id="6" name="文本框 5"/>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文本框 11"/>
          <p:cNvSpPr txBox="1"/>
          <p:nvPr/>
        </p:nvSpPr>
        <p:spPr>
          <a:xfrm>
            <a:off x="380365" y="1093470"/>
            <a:ext cx="6268720" cy="892552"/>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二、</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电工仪表的误差和准确度</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a:p>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电工仪表的类型及测量方法</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仪表准确度与误差的关系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万用表、电能表的结构及使用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模块七　电工仪表的测量与维护</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34823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223010" y="2244090"/>
            <a:ext cx="7126605" cy="3034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just">
              <a:buFontTx/>
              <a:buAutoNum type="arabicPeriod"/>
            </a:pP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测量误差</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just">
              <a:buFontTx/>
              <a:buNone/>
            </a:pP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测量目的</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：希望通过测量求取被测量的真值</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just">
              <a:buFontTx/>
              <a:buNone/>
            </a:pP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测量误差</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：测量值与被测量的真值之间的差值。</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849630" y="1290955"/>
            <a:ext cx="5463540" cy="953135"/>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二、</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电工仪表的误差和准确度</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a:p>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42035" y="1769745"/>
            <a:ext cx="7362825" cy="471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l"/>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测量误差</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主要有三大类</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系统误差</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（又称装置误差）：在测量过程中保持不变的误差称系统误差</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粗大误差</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（又称过失误差）：指明显偏离真值的误差。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随机误差</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（又称偶然误差）</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同一条件下，多次测量同一被测量，有时会发现测量值大小有变动，误差的绝对值和正负以不可预见的方式变化。</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708660" y="1102995"/>
            <a:ext cx="5534025" cy="523220"/>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二、</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电工仪表的误差和</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准确度</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76275" y="1604645"/>
            <a:ext cx="7882890" cy="449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l"/>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1</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测量误差</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根据其不同的特征一般有三种表示方法：</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绝对误差</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绝对误差</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△是仪表的示值</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8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x</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与被测量的真值</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8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之间的差值。即：</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 A</a:t>
            </a:r>
            <a:r>
              <a:rPr lang="en-US" altLang="zh-CN" sz="28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x</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 - </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800" baseline="-250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0</a:t>
            </a:r>
            <a:endParaRPr lang="en-US" altLang="zh-CN" sz="2800" baseline="-250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绝对误差</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的单位与被测量的单位相同，绝对误差的符号有正、负之分。</a:t>
            </a:r>
            <a:endParaRPr lang="zh-CN" altLang="zh-CN" sz="28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482600" y="1102360"/>
            <a:ext cx="5852160" cy="521970"/>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二、电工仪表的误差和准确度</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18160" y="1593531"/>
            <a:ext cx="8002905" cy="3442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l"/>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solidFill>
                <a:highlight>
                  <a:srgbClr val="FFFF00"/>
                </a:highlight>
                <a:latin typeface="黑体" panose="02010609060101010101" pitchFamily="49" charset="-122"/>
                <a:ea typeface="黑体" panose="02010609060101010101" pitchFamily="49" charset="-122"/>
                <a:cs typeface="黑体" panose="02010609060101010101" pitchFamily="49" charset="-122"/>
              </a:rPr>
              <a:t>相对误差</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γ</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相对误差</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γ</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又称示值误差，它是绝对误差△与被测量的真值</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A0</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之比，用百分数表示。即：</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buFontTx/>
              <a:buNone/>
            </a:pPr>
            <a:endPar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4"/>
          <p:cNvPicPr>
            <a:picLocks noChangeAspect="1" noChangeArrowheads="1"/>
          </p:cNvPicPr>
          <p:nvPr/>
        </p:nvPicPr>
        <p:blipFill>
          <a:blip r:embed="rId3"/>
          <a:srcRect/>
          <a:stretch>
            <a:fillRect/>
          </a:stretch>
        </p:blipFill>
        <p:spPr bwMode="auto">
          <a:xfrm>
            <a:off x="2785777" y="3178638"/>
            <a:ext cx="3600450" cy="161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custDataLst>
              <p:tags r:id="rId4"/>
            </p:custDataLst>
          </p:nvPr>
        </p:nvSpPr>
        <p:spPr>
          <a:xfrm>
            <a:off x="690465" y="5035933"/>
            <a:ext cx="7646671" cy="1383665"/>
          </a:xfrm>
          <a:prstGeom prst="rect">
            <a:avLst/>
          </a:prstGeom>
        </p:spPr>
        <p:txBody>
          <a:bodyPr wrap="square">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工程中在已知误差很小或要求不高的场合，常常用示值</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A</a:t>
            </a:r>
            <a:r>
              <a:rPr lang="en-US" altLang="zh-CN" sz="2800" baseline="-25000" dirty="0">
                <a:solidFill>
                  <a:srgbClr val="FF0000"/>
                </a:solidFill>
                <a:latin typeface="黑体" panose="02010609060101010101" pitchFamily="49" charset="-122"/>
                <a:ea typeface="黑体" panose="02010609060101010101" pitchFamily="49" charset="-122"/>
                <a:cs typeface="黑体" panose="02010609060101010101" pitchFamily="49" charset="-122"/>
              </a:rPr>
              <a:t>x</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代替真值</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A</a:t>
            </a:r>
            <a:r>
              <a:rPr lang="en-US" altLang="zh-CN" sz="2800" baseline="-25000" dirty="0">
                <a:solidFill>
                  <a:srgbClr val="FF0000"/>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之来近似求出相对误差</a:t>
            </a:r>
            <a:r>
              <a:rPr lang="en-US" altLang="zh-CN" sz="2800" dirty="0">
                <a:solidFill>
                  <a:srgbClr val="FF0000"/>
                </a:solidFill>
                <a:latin typeface="黑体" panose="02010609060101010101" pitchFamily="49" charset="-122"/>
                <a:ea typeface="黑体" panose="02010609060101010101" pitchFamily="49" charset="-122"/>
                <a:cs typeface="黑体" panose="02010609060101010101" pitchFamily="49" charset="-122"/>
              </a:rPr>
              <a:t>γ</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来。</a:t>
            </a:r>
            <a:endPar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9" name="组合 8"/>
              <p:cNvGrpSpPr/>
              <p:nvPr/>
            </p:nvGrpSpPr>
            <p:grpSpPr>
              <a:xfrm>
                <a:off x="6546" y="653"/>
                <a:ext cx="7865" cy="628"/>
                <a:chOff x="4774" y="800"/>
                <a:chExt cx="7865" cy="628"/>
              </a:xfrm>
            </p:grpSpPr>
            <p:sp>
              <p:nvSpPr>
                <p:cNvPr id="10" name="文本框 9"/>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5800" y="1597846"/>
            <a:ext cx="7886390" cy="3402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l"/>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highlight>
                  <a:srgbClr val="FFFF00"/>
                </a:highlight>
                <a:latin typeface="黑体" panose="02010609060101010101" pitchFamily="49" charset="-122"/>
                <a:ea typeface="黑体" panose="02010609060101010101" pitchFamily="49" charset="-122"/>
                <a:cs typeface="黑体" panose="02010609060101010101" pitchFamily="49" charset="-122"/>
              </a:rPr>
              <a:t>引用误差</a:t>
            </a:r>
            <a:r>
              <a:rPr lang="en-US" altLang="zh-CN" sz="2800" dirty="0" err="1">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γm</a:t>
            </a:r>
            <a:endPar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引用误差用仪表的绝对误差△与仪表的满度值</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Am</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之比的百分数表示。即：</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5"/>
          <p:cNvPicPr>
            <a:picLocks noChangeAspect="1" noChangeArrowheads="1"/>
          </p:cNvPicPr>
          <p:nvPr/>
        </p:nvPicPr>
        <p:blipFill>
          <a:blip r:embed="rId3"/>
          <a:srcRect/>
          <a:stretch>
            <a:fillRect/>
          </a:stretch>
        </p:blipFill>
        <p:spPr bwMode="auto">
          <a:xfrm>
            <a:off x="2700338" y="3326483"/>
            <a:ext cx="3529012" cy="131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custDataLst>
              <p:tags r:id="rId4"/>
            </p:custDataLst>
          </p:nvPr>
        </p:nvSpPr>
        <p:spPr>
          <a:xfrm>
            <a:off x="846402" y="5000794"/>
            <a:ext cx="7674663" cy="1383665"/>
          </a:xfrm>
          <a:prstGeom prst="rect">
            <a:avLst/>
          </a:prstGeom>
        </p:spPr>
        <p:txBody>
          <a:bodyPr wrap="square">
            <a:spAutoFit/>
          </a:bodyPr>
          <a:lstStyle/>
          <a:p>
            <a:r>
              <a:rPr lang="zh-CN" altLang="en-US" sz="2800" dirty="0" smtClean="0">
                <a:solidFill>
                  <a:schemeClr val="dk1"/>
                </a:solidFill>
                <a:latin typeface="黑体" panose="02010609060101010101" pitchFamily="49" charset="-122"/>
                <a:ea typeface="黑体" panose="02010609060101010101" pitchFamily="49" charset="-122"/>
              </a:rPr>
              <a:t>  在</a:t>
            </a:r>
            <a:r>
              <a:rPr lang="zh-CN" altLang="en-US" sz="2800" dirty="0">
                <a:solidFill>
                  <a:schemeClr val="dk1"/>
                </a:solidFill>
                <a:latin typeface="黑体" panose="02010609060101010101" pitchFamily="49" charset="-122"/>
                <a:ea typeface="黑体" panose="02010609060101010101" pitchFamily="49" charset="-122"/>
              </a:rPr>
              <a:t>选用仪表的量程时，应使被测量的值越接近满度值越好。一般应使被测量的值超过仪表的满度值的一半以上。</a:t>
            </a:r>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7" name="文本框 6"/>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9" name="组合 8"/>
              <p:cNvGrpSpPr/>
              <p:nvPr/>
            </p:nvGrpSpPr>
            <p:grpSpPr>
              <a:xfrm>
                <a:off x="6546" y="653"/>
                <a:ext cx="7865" cy="628"/>
                <a:chOff x="4774" y="800"/>
                <a:chExt cx="7865" cy="628"/>
              </a:xfrm>
            </p:grpSpPr>
            <p:sp>
              <p:nvSpPr>
                <p:cNvPr id="10" name="文本框 9"/>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33145" y="1521460"/>
            <a:ext cx="7304405" cy="472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609600" indent="-609600" algn="l">
              <a:lnSpc>
                <a:spcPct val="90000"/>
              </a:lnSpc>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对指示仪表的一般要求</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buFontTx/>
              <a:buNone/>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为了</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保证测量结果的准确可靠，对电工指示仪表有以下几项技术要求：</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有足够的准确度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有合适的灵敏度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仪表的阻尼良好</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变差小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受外界的影响小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仪表本身消耗的功率尽量小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609600" indent="-609600" algn="l">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7</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有良好的读数装置</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062355" y="1825624"/>
            <a:ext cx="6915150"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种</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）直接测量法</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）比较测量法</a:t>
            </a:r>
            <a:endPar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）间接测量法</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endPar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文本框 11"/>
          <p:cNvSpPr txBox="1"/>
          <p:nvPr/>
        </p:nvSpPr>
        <p:spPr>
          <a:xfrm>
            <a:off x="1062355" y="1192530"/>
            <a:ext cx="4933950" cy="521970"/>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三、</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常用电工测量方法</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86435" y="1710055"/>
            <a:ext cx="7784465" cy="194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  1</a:t>
            </a:r>
            <a:r>
              <a:rPr lang="en-US" altLang="zh-CN" sz="2800"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直接测量</a:t>
            </a:r>
            <a:r>
              <a:rPr lang="zh-CN" altLang="en-US" sz="2800" dirty="0" smtClean="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法：</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指</a:t>
            </a:r>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测量结果可以从一次测量的实验数据中获得，它可以使用度量器直接参与比较，测得被测量数值的大小；也可以使用具有相应单位刻度的仪表，直接测得被测量的值。 </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 name="Picture 4"/>
          <p:cNvPicPr>
            <a:picLocks noChangeAspect="1" noChangeArrowheads="1"/>
          </p:cNvPicPr>
          <p:nvPr/>
        </p:nvPicPr>
        <p:blipFill>
          <a:blip r:embed="rId3"/>
          <a:srcRect/>
          <a:stretch>
            <a:fillRect/>
          </a:stretch>
        </p:blipFill>
        <p:spPr bwMode="auto">
          <a:xfrm>
            <a:off x="2049189" y="3905164"/>
            <a:ext cx="5058956" cy="247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文本框 11"/>
          <p:cNvSpPr txBox="1"/>
          <p:nvPr/>
        </p:nvSpPr>
        <p:spPr>
          <a:xfrm>
            <a:off x="655955" y="1134110"/>
            <a:ext cx="4933950" cy="521970"/>
          </a:xfrm>
          <a:prstGeom prst="rect">
            <a:avLst/>
          </a:prstGeom>
          <a:noFill/>
        </p:spPr>
        <p:txBody>
          <a:bodyPr wrap="square" rtlCol="0" anchor="t">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三、</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常用电工测量方法</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77850" y="1192530"/>
            <a:ext cx="7911465"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ClrTx/>
              <a:buSzTx/>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en-US" altLang="zh-CN" sz="2800" b="1" dirty="0" smtClean="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比较测量</a:t>
            </a:r>
            <a:r>
              <a:rPr lang="en-US" altLang="zh-CN" sz="2800" b="1"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法</a:t>
            </a:r>
            <a:r>
              <a:rPr lang="zh-CN" altLang="en-US" sz="2800" b="1"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将被测量与度量器在比较器中比较，从而测得被测量数值的一种测量方法。</a:t>
            </a:r>
            <a:endParaRPr lang="en-US" altLang="zh-CN" sz="2800"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buClrTx/>
              <a:buSzTx/>
            </a:pPr>
            <a:r>
              <a:rPr lang="zh-CN" altLang="en-US" sz="2800" b="1" dirty="0" smtClean="0">
                <a:solidFill>
                  <a:srgbClr val="FFC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比较测量</a:t>
            </a:r>
            <a:r>
              <a:rPr lang="zh-CN" altLang="en-US" sz="2800" b="1" dirty="0" smtClean="0">
                <a:solidFill>
                  <a:srgbClr val="FFC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法有三种</a:t>
            </a:r>
            <a:r>
              <a:rPr lang="zh-CN" altLang="en-US" sz="28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零值法 </a:t>
            </a:r>
            <a:r>
              <a:rPr lang="zh-CN" altLang="en-US" sz="28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利用</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被测量对仪器的作用，将被测量与标准量进行比较，使两者之间差值为零，从而求得被测量的一种方法。</a:t>
            </a:r>
            <a:r>
              <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）差值法</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（又称较差法）：是将被测量与已知量的差值作用于测量仪器而实现测量目的的一种测量方法</a:t>
            </a:r>
            <a:r>
              <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4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5122" name="Picture 2" descr="tian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705" y="4972647"/>
            <a:ext cx="26098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p:nvPr/>
        </p:nvGrpSpPr>
        <p:grpSpPr>
          <a:xfrm>
            <a:off x="104140" y="287020"/>
            <a:ext cx="9046210" cy="732155"/>
            <a:chOff x="164" y="452"/>
            <a:chExt cx="14246" cy="1153"/>
          </a:xfrm>
        </p:grpSpPr>
        <p:sp>
          <p:nvSpPr>
            <p:cNvPr id="7" name="文本框 6"/>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9" name="组合 8"/>
              <p:cNvGrpSpPr/>
              <p:nvPr/>
            </p:nvGrpSpPr>
            <p:grpSpPr>
              <a:xfrm>
                <a:off x="6546" y="653"/>
                <a:ext cx="7865" cy="628"/>
                <a:chOff x="4774" y="800"/>
                <a:chExt cx="7865" cy="628"/>
              </a:xfrm>
            </p:grpSpPr>
            <p:sp>
              <p:nvSpPr>
                <p:cNvPr id="10" name="文本框 9"/>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55345" y="1363345"/>
            <a:ext cx="7433310" cy="340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zh-CN" altLang="en-US" sz="2800" b="1" dirty="0">
                <a:solidFill>
                  <a:srgbClr val="FFC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三种比较测量法：</a:t>
            </a:r>
            <a:endParaRPr lang="zh-CN" altLang="en-US" sz="2800" b="1" dirty="0">
              <a:solidFill>
                <a:srgbClr val="FFC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）零值法 </a:t>
            </a:r>
            <a:endPar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）差值法</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（又称较差法）</a:t>
            </a:r>
            <a:endPar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）替代法</a:t>
            </a:r>
            <a:r>
              <a:rPr 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把被测量与标准量分别接入同一测量仪器，且通过调节标准量，使仪器的工作状态在替代前后保持一致，然后根据标准量确定被测量的值。 </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17" name="矩形 16"/>
          <p:cNvSpPr/>
          <p:nvPr>
            <p:custDataLst>
              <p:tags r:id="rId3"/>
            </p:custDataLst>
          </p:nvPr>
        </p:nvSpPr>
        <p:spPr>
          <a:xfrm>
            <a:off x="863600" y="2514937"/>
            <a:ext cx="7473536" cy="3108543"/>
          </a:xfrm>
          <a:prstGeom prst="rect">
            <a:avLst/>
          </a:prstGeom>
        </p:spPr>
        <p:txBody>
          <a:bodyPr wrap="square">
            <a:spAutoFit/>
          </a:bodyPr>
          <a:lstStyle/>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万用表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又叫多用表、三用表、复用表，是一种多功能、多量程的测量仪表，一般万用表可测量直流电流、直流电压、交流电压、电阻和音频电平等，有的还可以测交流电流、电容量、电感量及半导体的一些参数</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如</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β)</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那</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在使用万用表来测量相关的参数时需要注意些什么呢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4156710" y="414655"/>
            <a:ext cx="4993640" cy="406400"/>
            <a:chOff x="6546" y="653"/>
            <a:chExt cx="7864" cy="640"/>
          </a:xfrm>
        </p:grpSpPr>
        <p:grpSp>
          <p:nvGrpSpPr>
            <p:cNvPr id="6" name="组合 5"/>
            <p:cNvGrpSpPr/>
            <p:nvPr/>
          </p:nvGrpSpPr>
          <p:grpSpPr>
            <a:xfrm>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4" name="文本框 3"/>
          <p:cNvSpPr txBox="1"/>
          <p:nvPr/>
        </p:nvSpPr>
        <p:spPr>
          <a:xfrm>
            <a:off x="222250" y="129540"/>
            <a:ext cx="3377565" cy="953135"/>
          </a:xfrm>
          <a:prstGeom prst="rect">
            <a:avLst/>
          </a:prstGeom>
        </p:spPr>
        <p:txBody>
          <a:bodyPr wrap="square">
            <a:spAutoFit/>
          </a:bodyPr>
          <a:lstStyle/>
          <a:p>
            <a:pPr marL="0" indent="0" algn="just" defTabSz="266700">
              <a:spcBef>
                <a:spcPct val="0"/>
              </a:spcBef>
              <a:spcAft>
                <a:spcPct val="0"/>
              </a:spcAft>
            </a:pPr>
            <a:r>
              <a:rPr lang="zh-CN" altLang="en-US" sz="2800" b="1">
                <a:latin typeface="方正小标宋_GBK" panose="03000509000000000000" charset="-122"/>
                <a:ea typeface="方正小标宋_GBK" panose="03000509000000000000" charset="-122"/>
                <a:cs typeface="方正小标宋_GBK" panose="03000509000000000000" charset="-122"/>
              </a:rPr>
              <a:t>模块七</a:t>
            </a:r>
            <a:r>
              <a:rPr lang="en-US" altLang="zh-CN" sz="2800" b="1">
                <a:latin typeface="方正小标宋_GBK" panose="03000509000000000000" charset="-122"/>
                <a:ea typeface="方正小标宋_GBK" panose="03000509000000000000" charset="-122"/>
                <a:cs typeface="方正小标宋_GBK" panose="03000509000000000000" charset="-122"/>
              </a:rPr>
              <a:t>  </a:t>
            </a:r>
            <a:r>
              <a:rPr lang="zh-CN" altLang="en-US" sz="2800" b="1">
                <a:latin typeface="方正小标宋_GBK" panose="03000509000000000000" charset="-122"/>
                <a:ea typeface="方正小标宋_GBK" panose="03000509000000000000" charset="-122"/>
                <a:cs typeface="方正小标宋_GBK" panose="03000509000000000000" charset="-122"/>
              </a:rPr>
              <a:t>电工仪表的</a:t>
            </a:r>
            <a:endParaRPr lang="zh-CN" altLang="en-US" sz="2800" b="1">
              <a:latin typeface="方正小标宋_GBK" panose="03000509000000000000" charset="-122"/>
              <a:ea typeface="方正小标宋_GBK" panose="03000509000000000000" charset="-122"/>
              <a:cs typeface="方正小标宋_GBK" panose="03000509000000000000" charset="-122"/>
            </a:endParaRPr>
          </a:p>
          <a:p>
            <a:pPr marL="0" indent="0" algn="just" defTabSz="266700">
              <a:spcBef>
                <a:spcPct val="0"/>
              </a:spcBef>
              <a:spcAft>
                <a:spcPct val="0"/>
              </a:spcAft>
            </a:pPr>
            <a:r>
              <a:rPr lang="zh-CN" altLang="en-US" sz="2800" b="1">
                <a:latin typeface="方正小标宋_GBK" panose="03000509000000000000" charset="-122"/>
                <a:ea typeface="方正小标宋_GBK" panose="03000509000000000000" charset="-122"/>
                <a:cs typeface="方正小标宋_GBK" panose="03000509000000000000" charset="-122"/>
              </a:rPr>
              <a:t>测量与维护</a:t>
            </a:r>
            <a:endParaRPr lang="zh-CN" altLang="en-US" sz="2800" b="1">
              <a:latin typeface="方正小标宋_GBK" panose="03000509000000000000" charset="-122"/>
              <a:ea typeface="方正小标宋_GBK" panose="03000509000000000000" charset="-122"/>
              <a:cs typeface="方正小标宋_GBK" panose="03000509000000000000" charset="-122"/>
            </a:endParaRPr>
          </a:p>
        </p:txBody>
      </p: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916305" y="1454785"/>
            <a:ext cx="7444740" cy="275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ClrTx/>
              <a:buSzTx/>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 </a:t>
            </a:r>
            <a:r>
              <a:rPr lang="en-US" altLang="zh-CN" sz="2800" b="1" dirty="0">
                <a:solidFill>
                  <a:schemeClr val="tx1"/>
                </a:solidFill>
                <a:highlight>
                  <a:srgbClr val="FFFF00"/>
                </a:highlight>
                <a:latin typeface="黑体" panose="02010609060101010101" pitchFamily="49" charset="-122"/>
                <a:ea typeface="黑体" panose="02010609060101010101" pitchFamily="49" charset="-122"/>
                <a:cs typeface="黑体" panose="02010609060101010101" pitchFamily="49" charset="-122"/>
              </a:rPr>
              <a:t>间接测量法</a:t>
            </a:r>
            <a:endPar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lnSpc>
                <a:spcPct val="150000"/>
              </a:lnSpc>
            </a:pP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测量时，只能测出与被测量相关的电量，然后通过计算求得被测量的数值的方法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5"/>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课堂练习：</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是测量结果准确程度的量度，是电工仪表的一</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个主要特性。</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准确度</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灵敏度</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误差度</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dirty="0">
                      <a:latin typeface="黑体" panose="02010609060101010101" pitchFamily="49" charset="-122"/>
                      <a:ea typeface="黑体" panose="02010609060101010101" pitchFamily="49" charset="-122"/>
                    </a:rPr>
                    <a:t>讲授新知</a:t>
                  </a:r>
                  <a:endParaRPr lang="zh-CN" altLang="en-US" sz="2000" b="1" dirty="0">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dirty="0">
                      <a:latin typeface="黑体" panose="02010609060101010101" pitchFamily="49" charset="-122"/>
                      <a:ea typeface="黑体" panose="02010609060101010101" pitchFamily="49" charset="-122"/>
                    </a:rPr>
                    <a:t>课堂小结</a:t>
                  </a:r>
                  <a:endParaRPr lang="zh-CN" altLang="en-US" sz="2000" b="1" dirty="0">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630" y="1628775"/>
            <a:ext cx="8479790" cy="452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课堂练习：</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仪表示值与被测量的真值之间的差值叫</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绝对误差</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相对误差</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引用误差</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630" y="1398905"/>
            <a:ext cx="8207375"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电工测量主要是用电工测量仪表测量各种电量（包括磁量），如有电压、电流、电功率、电能、相位、频率、功率因数等物理量。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表的准确度与其误差有关，但无论仪表制造得多精确，仪表示值与真值之间总有误差存在。测量误差根据误差的不同特征一般有绝对误差、相对误差及引用误差三种表示方法。准确度等级数值越小，仪表的基本误差越小，准确度越高。</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电工测量的方法有直接测量、比较测量和间接测量三种。其中比较测量</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法又分零值法、差值法、替代法类</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5" name="组合 14"/>
          <p:cNvGrpSpPr/>
          <p:nvPr/>
        </p:nvGrpSpPr>
        <p:grpSpPr>
          <a:xfrm>
            <a:off x="4156710" y="414655"/>
            <a:ext cx="4993640" cy="40640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t>讲授新知</a:t>
                </a:r>
                <a:endParaRPr lang="zh-CN" altLang="en-US" sz="2000" b="1"/>
              </a:p>
            </p:txBody>
          </p:sp>
          <p:sp>
            <p:nvSpPr>
              <p:cNvPr id="3" name="文本框 2"/>
              <p:cNvSpPr txBox="1"/>
              <p:nvPr/>
            </p:nvSpPr>
            <p:spPr>
              <a:xfrm>
                <a:off x="8699"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t>课堂小结</a:t>
                </a:r>
                <a:endParaRPr lang="zh-CN" altLang="en-US" sz="2000" b="1"/>
              </a:p>
            </p:txBody>
          </p:sp>
          <p:sp>
            <p:nvSpPr>
              <p:cNvPr id="6" name="文本框 5"/>
              <p:cNvSpPr txBox="1"/>
              <p:nvPr/>
            </p:nvSpPr>
            <p:spPr>
              <a:xfrm>
                <a:off x="10655" y="800"/>
                <a:ext cx="1984" cy="628"/>
              </a:xfrm>
              <a:prstGeom prst="rect">
                <a:avLst/>
              </a:prstGeom>
              <a:ln>
                <a:noFill/>
              </a:ln>
            </p:spPr>
            <p:style>
              <a:lnRef idx="3">
                <a:schemeClr val="accent1"/>
              </a:lnRef>
              <a:fillRef idx="0">
                <a:srgbClr val="FFFFFF"/>
              </a:fillRef>
              <a:effectRef idx="0">
                <a:srgbClr val="FFFFFF"/>
              </a:effectRef>
              <a:fontRef idx="minor">
                <a:schemeClr val="tx1"/>
              </a:fontRef>
            </p:style>
            <p:txBody>
              <a:bodyPr wrap="square" rtlCol="0">
                <a:spAutoFit/>
              </a:bodyPr>
              <a:lstStyle/>
              <a:p>
                <a:pPr algn="ctr"/>
                <a:r>
                  <a:rPr lang="zh-CN" altLang="en-US" sz="2000" b="1"/>
                  <a:t>课后作业</a:t>
                </a:r>
                <a:endParaRPr lang="zh-CN" altLang="en-US" sz="2000" b="1"/>
              </a:p>
            </p:txBody>
          </p:sp>
          <p:sp>
            <p:nvSpPr>
              <p:cNvPr id="8" name="文本框 7"/>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lstStyle/>
              <a:p>
                <a:pPr algn="ctr"/>
                <a:r>
                  <a:rPr lang="zh-CN" altLang="en-US" sz="2000" b="1">
                    <a:solidFill>
                      <a:schemeClr val="tx1"/>
                    </a:solidFill>
                  </a:rPr>
                  <a:t>课堂导入</a:t>
                </a:r>
                <a:endParaRPr lang="zh-CN" altLang="en-US" sz="2000" b="1">
                  <a:solidFill>
                    <a:schemeClr val="tx1"/>
                  </a:solidFill>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9" name="文本框 8"/>
          <p:cNvSpPr txBox="1"/>
          <p:nvPr/>
        </p:nvSpPr>
        <p:spPr>
          <a:xfrm>
            <a:off x="104140" y="287020"/>
            <a:ext cx="7795260" cy="732155"/>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2"/>
          <a:srcRect/>
          <a:stretch>
            <a:fillRect/>
          </a:stretch>
        </p:blipFill>
        <p:spPr bwMode="auto">
          <a:xfrm>
            <a:off x="3408838" y="2189452"/>
            <a:ext cx="2157413"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15" name="组合 14"/>
          <p:cNvGrpSpPr/>
          <p:nvPr/>
        </p:nvGrpSpPr>
        <p:grpSpPr>
          <a:xfrm>
            <a:off x="4156710" y="414655"/>
            <a:ext cx="4993640" cy="40640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t>讲授新知</a:t>
                </a:r>
                <a:endParaRPr lang="zh-CN" altLang="en-US" sz="2000" b="1"/>
              </a:p>
            </p:txBody>
          </p:sp>
          <p:sp>
            <p:nvSpPr>
              <p:cNvPr id="5" name="文本框 4"/>
              <p:cNvSpPr txBox="1"/>
              <p:nvPr/>
            </p:nvSpPr>
            <p:spPr>
              <a:xfrm>
                <a:off x="8699" y="800"/>
                <a:ext cx="1984" cy="628"/>
              </a:xfrm>
              <a:prstGeom prst="rect">
                <a:avLst/>
              </a:prstGeom>
              <a:noFill/>
            </p:spPr>
            <p:txBody>
              <a:bodyPr wrap="square" rtlCol="0">
                <a:spAutoFit/>
              </a:bodyPr>
              <a:lstStyle/>
              <a:p>
                <a:pPr algn="ctr"/>
                <a:r>
                  <a:rPr lang="zh-CN" altLang="en-US" sz="2000" b="1"/>
                  <a:t>课堂小结</a:t>
                </a:r>
                <a:endParaRPr lang="zh-CN" altLang="en-US" sz="2000" b="1"/>
              </a:p>
            </p:txBody>
          </p:sp>
          <p:sp>
            <p:nvSpPr>
              <p:cNvPr id="8" name="文本框 7"/>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rPr>
                  <a:t>课后作业</a:t>
                </a:r>
                <a:endParaRPr lang="zh-CN" altLang="en-US" sz="2000" b="1">
                  <a:solidFill>
                    <a:schemeClr val="bg1"/>
                  </a:solidFill>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lstStyle/>
              <a:p>
                <a:pPr algn="ctr"/>
                <a:r>
                  <a:rPr lang="zh-CN" altLang="en-US" sz="2000" b="1">
                    <a:solidFill>
                      <a:schemeClr val="tx1"/>
                    </a:solidFill>
                  </a:rPr>
                  <a:t>课堂导入</a:t>
                </a:r>
                <a:endParaRPr lang="zh-CN" altLang="en-US" sz="2000" b="1">
                  <a:solidFill>
                    <a:schemeClr val="tx1"/>
                  </a:solidFill>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3" name="文本框 12"/>
          <p:cNvSpPr txBox="1"/>
          <p:nvPr/>
        </p:nvSpPr>
        <p:spPr>
          <a:xfrm>
            <a:off x="104140" y="287020"/>
            <a:ext cx="7795260" cy="732155"/>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7" name="Rectangle 2"/>
          <p:cNvSpPr txBox="1">
            <a:spLocks noChangeArrowheads="1"/>
          </p:cNvSpPr>
          <p:nvPr>
            <p:custDataLst>
              <p:tags r:id="rId2"/>
            </p:custDataLst>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sz="4000" b="1" dirty="0">
                <a:ln w="9525">
                  <a:solidFill>
                    <a:schemeClr val="bg1"/>
                  </a:solidFill>
                  <a:prstDash val="solid"/>
                </a:ln>
                <a:solidFill>
                  <a:schemeClr val="dk1"/>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模块七　电工仪表的测量与维护</a:t>
            </a:r>
            <a:br>
              <a:rPr lang="zh-CN" altLang="en-US" sz="4000" dirty="0">
                <a:solidFill>
                  <a:schemeClr val="dk1"/>
                </a:solidFill>
                <a:latin typeface="黑体" panose="02010609060101010101" pitchFamily="49" charset="-122"/>
                <a:ea typeface="黑体" panose="02010609060101010101" pitchFamily="49" charset="-122"/>
                <a:cs typeface="黑体" panose="02010609060101010101" pitchFamily="49" charset="-122"/>
              </a:rPr>
            </a:br>
            <a:endParaRPr lang="zh-CN" altLang="en-US" sz="4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8" name="Rectangle 3"/>
          <p:cNvSpPr txBox="1">
            <a:spLocks noChangeArrowheads="1"/>
          </p:cNvSpPr>
          <p:nvPr>
            <p:custDataLst>
              <p:tags r:id="rId3"/>
            </p:custDataLst>
          </p:nvPr>
        </p:nvSpPr>
        <p:spPr bwMode="auto">
          <a:xfrm>
            <a:off x="468313" y="158305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单元一</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电工仪表与测量的基本知识</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单元二</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万用表</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单元三</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电压与电流的测量</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单元四</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电阻的测量</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单元五</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单元六</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电能的测量</a:t>
            </a:r>
            <a:endPar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l"/>
            <a:r>
              <a:rPr 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单元七</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钳形电流表</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658495" y="1624330"/>
            <a:ext cx="7968615" cy="4831080"/>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数字通信的新发展：现场总线技术</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现场总线技术是一种用于工业现场设备之间数字通信的技术，它能够实现设备之间的信息交换和远程控制。智能仪表则是结合了现场总线技术的仪表，它能够实时采集和传输数据，并且具有自诊断、自校正等功能。现场总线与智能仪表的发展呈现出多种总线及其仪表共存的趋势，如</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HART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Profibus</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Lonworks</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WorldFIP</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CAN</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等总线，在电工仪表领域得到了广泛应用。</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它以数字通信方式替代了传统的</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4-20mA</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模拟信号及普通开关量信号的传输，实现了全数字、双向、多站的通信模式。现场总线技术主要应用于生产现场，在微机化测量控制设备之间实现双向串行多节点数字通信。它是一种开放式、数字化、多点通信的底层控制网络，形成了真正分散在现场的完整控制系统，提高了控制系统运行的可靠性，并丰富了控制设备的信息内容。现场总线技术被广泛应用于石油、化工、电力、医药、冶金、加工制造等工业领域、以及楼宇自动化、交通运输领域等。</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247650"/>
            <a:ext cx="9046210" cy="732155"/>
            <a:chOff x="164" y="390"/>
            <a:chExt cx="14246" cy="1153"/>
          </a:xfrm>
        </p:grpSpPr>
        <p:sp>
          <p:nvSpPr>
            <p:cNvPr id="3" name="文本框 2"/>
            <p:cNvSpPr txBox="1"/>
            <p:nvPr/>
          </p:nvSpPr>
          <p:spPr>
            <a:xfrm>
              <a:off x="164" y="390"/>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3"/>
          <p:cNvSpPr>
            <a:spLocks noGrp="1"/>
          </p:cNvSpPr>
          <p:nvPr>
            <p:custDataLst>
              <p:tags r:id="rId3"/>
            </p:custDataLst>
          </p:nvPr>
        </p:nvSpPr>
        <p:spPr>
          <a:xfrm>
            <a:off x="671880" y="103584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68313" y="16287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lnSpc>
                <a:spcPct val="90000"/>
              </a:lnSpc>
            </a:pPr>
            <a:r>
              <a:rPr lang="zh-CN" altLang="en-US" sz="2800"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电工测量</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就是将被测的电量（或磁量）与同类标准量进行比较的过程。 </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电工测量技术优点：</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  1</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电工测量仪表的结构简单，使用方便，并有足够的准确度。</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  2</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电工测量仪表可以灵活安装在需要进行测量的地方，并可实现自动记录。</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  3</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电工测量仪表可以解决远距离的测量问题，为集中管理和控制提供了条件。</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lnSpc>
                <a:spcPct val="90000"/>
              </a:lnSpc>
              <a:buFontTx/>
              <a:buNone/>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  4</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能利用电工测量的方法对非电量进行测量。 </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732155"/>
            <a:chOff x="164" y="569"/>
            <a:chExt cx="14246" cy="1153"/>
          </a:xfrm>
        </p:grpSpPr>
        <p:sp>
          <p:nvSpPr>
            <p:cNvPr id="3" name="文本框 2"/>
            <p:cNvSpPr txBox="1"/>
            <p:nvPr/>
          </p:nvSpPr>
          <p:spPr>
            <a:xfrm>
              <a:off x="164" y="569"/>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一、</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常用电工仪表的符号与型号</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二、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电工仪表的误差和准确度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常用电工测量方法</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buFontTx/>
              <a:buNone/>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732155"/>
            <a:chOff x="164" y="569"/>
            <a:chExt cx="14246" cy="1153"/>
          </a:xfrm>
        </p:grpSpPr>
        <p:sp>
          <p:nvSpPr>
            <p:cNvPr id="3" name="文本框 2"/>
            <p:cNvSpPr txBox="1"/>
            <p:nvPr/>
          </p:nvSpPr>
          <p:spPr>
            <a:xfrm>
              <a:off x="164" y="569"/>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115060" y="1985645"/>
            <a:ext cx="7247890" cy="425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buAutoNum type="arabicPeriod"/>
            </a:pPr>
            <a:r>
              <a:rPr lang="zh-CN" altLang="en-US" sz="2800" dirty="0" smtClean="0">
                <a:solidFill>
                  <a:schemeClr val="dk1"/>
                </a:solidFill>
                <a:latin typeface="黑体" panose="02010609060101010101" pitchFamily="49" charset="-122"/>
                <a:ea typeface="黑体" panose="02010609060101010101" pitchFamily="49" charset="-122"/>
              </a:rPr>
              <a:t>常用电工仪表的符号</a:t>
            </a:r>
            <a:endParaRPr lang="zh-CN" altLang="en-US" sz="2800" dirty="0">
              <a:solidFill>
                <a:schemeClr val="dk1"/>
              </a:solidFill>
              <a:latin typeface="黑体" panose="02010609060101010101" pitchFamily="49" charset="-122"/>
              <a:ea typeface="黑体" panose="02010609060101010101" pitchFamily="49" charset="-122"/>
            </a:endParaRPr>
          </a:p>
          <a:p>
            <a:pPr algn="l"/>
            <a:r>
              <a:rPr lang="en-US" altLang="zh-CN" sz="2800" dirty="0" smtClean="0">
                <a:solidFill>
                  <a:schemeClr val="dk1"/>
                </a:solidFill>
                <a:latin typeface="黑体" panose="02010609060101010101" pitchFamily="49" charset="-122"/>
                <a:ea typeface="黑体" panose="02010609060101010101" pitchFamily="49" charset="-122"/>
              </a:rPr>
              <a:t>    </a:t>
            </a:r>
            <a:r>
              <a:rPr lang="zh-CN" altLang="zh-CN" sz="2800" dirty="0" smtClean="0">
                <a:solidFill>
                  <a:schemeClr val="dk1"/>
                </a:solidFill>
                <a:latin typeface="黑体" panose="02010609060101010101" pitchFamily="49" charset="-122"/>
                <a:ea typeface="黑体" panose="02010609060101010101" pitchFamily="49" charset="-122"/>
              </a:rPr>
              <a:t>选用</a:t>
            </a:r>
            <a:r>
              <a:rPr lang="zh-CN" altLang="zh-CN" sz="2800" dirty="0">
                <a:solidFill>
                  <a:schemeClr val="dk1"/>
                </a:solidFill>
                <a:latin typeface="黑体" panose="02010609060101010101" pitchFamily="49" charset="-122"/>
                <a:ea typeface="黑体" panose="02010609060101010101" pitchFamily="49" charset="-122"/>
              </a:rPr>
              <a:t>或使用电工仪表时</a:t>
            </a:r>
            <a:r>
              <a:rPr lang="zh-CN" altLang="zh-CN" sz="2800" dirty="0" smtClean="0">
                <a:solidFill>
                  <a:schemeClr val="dk1"/>
                </a:solidFill>
                <a:latin typeface="黑体" panose="02010609060101010101" pitchFamily="49" charset="-122"/>
                <a:ea typeface="黑体" panose="02010609060101010101" pitchFamily="49" charset="-122"/>
              </a:rPr>
              <a:t>，仪表</a:t>
            </a:r>
            <a:r>
              <a:rPr lang="zh-CN" altLang="zh-CN" sz="2800" dirty="0">
                <a:solidFill>
                  <a:schemeClr val="dk1"/>
                </a:solidFill>
                <a:latin typeface="黑体" panose="02010609060101010101" pitchFamily="49" charset="-122"/>
                <a:ea typeface="黑体" panose="02010609060101010101" pitchFamily="49" charset="-122"/>
              </a:rPr>
              <a:t>的表盘上及外壳</a:t>
            </a:r>
            <a:r>
              <a:rPr lang="zh-CN" altLang="zh-CN" sz="2800" dirty="0" smtClean="0">
                <a:solidFill>
                  <a:schemeClr val="dk1"/>
                </a:solidFill>
                <a:latin typeface="黑体" panose="02010609060101010101" pitchFamily="49" charset="-122"/>
                <a:ea typeface="黑体" panose="02010609060101010101" pitchFamily="49" charset="-122"/>
              </a:rPr>
              <a:t>上有</a:t>
            </a:r>
            <a:r>
              <a:rPr lang="zh-CN" altLang="zh-CN" sz="2800" dirty="0">
                <a:solidFill>
                  <a:schemeClr val="dk1"/>
                </a:solidFill>
                <a:latin typeface="黑体" panose="02010609060101010101" pitchFamily="49" charset="-122"/>
                <a:ea typeface="黑体" panose="02010609060101010101" pitchFamily="49" charset="-122"/>
              </a:rPr>
              <a:t>各种符号。这些符号表明了电工仪表的基本结构特点、准确度、工作条件等。</a:t>
            </a:r>
            <a:endParaRPr lang="zh-CN" altLang="zh-CN"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655955" y="1349375"/>
            <a:ext cx="5380990" cy="523220"/>
          </a:xfrm>
          <a:prstGeom prst="rect">
            <a:avLst/>
          </a:prstGeom>
          <a:noFill/>
        </p:spPr>
        <p:txBody>
          <a:bodyPr wrap="square" rtlCol="0" anchor="t">
            <a:spAutoFit/>
          </a:bodyPr>
          <a:lstStyle/>
          <a:p>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一、</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常用电工仪表的符号与型号</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47075" y="1628140"/>
            <a:ext cx="8730001" cy="42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a:buAutoNum type="arabicPeriod"/>
            </a:pPr>
            <a:r>
              <a:rPr lang="zh-CN" altLang="en-US" sz="2800" dirty="0" smtClean="0">
                <a:solidFill>
                  <a:schemeClr val="dk1"/>
                </a:solidFill>
                <a:latin typeface="黑体" panose="02010609060101010101" pitchFamily="49" charset="-122"/>
                <a:ea typeface="黑体" panose="02010609060101010101" pitchFamily="49" charset="-122"/>
              </a:rPr>
              <a:t>常用电工仪表的符号</a:t>
            </a:r>
            <a:endParaRPr lang="en-US" altLang="zh-CN" sz="2800" dirty="0" smtClean="0">
              <a:solidFill>
                <a:schemeClr val="dk1"/>
              </a:solidFill>
              <a:latin typeface="黑体" panose="02010609060101010101" pitchFamily="49" charset="-122"/>
              <a:ea typeface="黑体" panose="02010609060101010101" pitchFamily="49" charset="-122"/>
            </a:endParaRPr>
          </a:p>
          <a:p>
            <a:pPr algn="l"/>
            <a:endParaRPr lang="en-US" altLang="zh-CN" sz="2800" dirty="0" smtClean="0">
              <a:solidFill>
                <a:schemeClr val="dk1"/>
              </a:solidFill>
              <a:latin typeface="黑体" panose="02010609060101010101" pitchFamily="49" charset="-122"/>
              <a:ea typeface="黑体" panose="02010609060101010101" pitchFamily="49"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798" y="2265401"/>
            <a:ext cx="7512981" cy="395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287020"/>
            <a:ext cx="9046210" cy="732155"/>
            <a:chOff x="164" y="452"/>
            <a:chExt cx="14246" cy="1153"/>
          </a:xfrm>
        </p:grpSpPr>
        <p:sp>
          <p:nvSpPr>
            <p:cNvPr id="3" name="文本框 2"/>
            <p:cNvSpPr txBox="1"/>
            <p:nvPr/>
          </p:nvSpPr>
          <p:spPr>
            <a:xfrm>
              <a:off x="164" y="45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7.1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电工仪表与测量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的基本知识</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1" name="文本框 10"/>
          <p:cNvSpPr txBox="1"/>
          <p:nvPr/>
        </p:nvSpPr>
        <p:spPr>
          <a:xfrm>
            <a:off x="497205" y="1106170"/>
            <a:ext cx="5277485" cy="521970"/>
          </a:xfrm>
          <a:prstGeom prst="rect">
            <a:avLst/>
          </a:prstGeom>
          <a:noFill/>
        </p:spPr>
        <p:txBody>
          <a:bodyPr wrap="square" rtlCol="0" anchor="t">
            <a:spAutoFit/>
          </a:bodyPr>
          <a:lstStyle/>
          <a:p>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一、</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常用电工仪表的符号与型号</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SLIDE_BK_DARK_LIGHT" val="2"/>
  <p:tag name="KSO_WM_SLIDE_BACKGROUND_TYPE" val="general"/>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SLIDE_BK_DARK_LIGHT" val="2"/>
  <p:tag name="KSO_WM_SLIDE_BACKGROUND_TYPE" val="general"/>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SLIDE_BK_DARK_LIGHT" val="2"/>
  <p:tag name="KSO_WM_SLIDE_BACKGROUND_TYPE" val="general"/>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SLIDE_BK_DARK_LIGHT" val="2"/>
  <p:tag name="KSO_WM_SLIDE_BACKGROUND_TYPE" val="general"/>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K_DARK_LIGHT" val="2"/>
  <p:tag name="KSO_WM_SLIDE_BACKGROUND_TYPE" val="general"/>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BK_DARK_LIGHT" val="2"/>
  <p:tag name="KSO_WM_SLIDE_BACKGROUND_TYPE" val="general"/>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4.xml><?xml version="1.0" encoding="utf-8"?>
<p:tagLst xmlns:p="http://schemas.openxmlformats.org/presentationml/2006/main">
  <p:tag name="KSO_WM_SLIDE_BK_DARK_LIGHT" val="2"/>
  <p:tag name="KSO_WM_SLIDE_BACKGROUND_TYPE" val="general"/>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SLIDE_BK_DARK_LIGHT" val="2"/>
  <p:tag name="KSO_WM_SLIDE_BACKGROUND_TYPE" val="general"/>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SLIDE_BK_DARK_LIGHT" val="2"/>
  <p:tag name="KSO_WM_SLIDE_BACKGROUND_TYPE" val="general"/>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K_DARK_LIGHT" val="2"/>
  <p:tag name="KSO_WM_SLIDE_BACKGROUND_TYPE" val="general"/>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SLIDE_BK_DARK_LIGHT" val="2"/>
  <p:tag name="KSO_WM_SLIDE_BACKGROUND_TYPE" val="general"/>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SLIDE_BK_DARK_LIGHT" val="2"/>
  <p:tag name="KSO_WM_SLIDE_BACKGROUND_TYPE" val="general"/>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SLIDE_BK_DARK_LIGHT" val="2"/>
  <p:tag name="KSO_WM_SLIDE_BACKGROUND_TYPE" val="general"/>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SLIDE_BK_DARK_LIGHT" val="2"/>
  <p:tag name="KSO_WM_SLIDE_BACKGROUND_TYPE" val="general"/>
</p:tagLst>
</file>

<file path=ppt/tags/tag199.xml><?xml version="1.0" encoding="utf-8"?>
<p:tagLst xmlns:p="http://schemas.openxmlformats.org/presentationml/2006/main">
  <p:tag name="KSO_WM_SLIDE_BK_DARK_LIGHT" val="2"/>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201.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202.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5062</Words>
  <Application>WPS 演示</Application>
  <PresentationFormat>全屏显示(4:3)</PresentationFormat>
  <Paragraphs>555</Paragraphs>
  <Slides>35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35</vt:i4>
      </vt:variant>
    </vt:vector>
  </HeadingPairs>
  <TitlesOfParts>
    <vt:vector size="47" baseType="lpstr">
      <vt:lpstr>Arial</vt:lpstr>
      <vt:lpstr>宋体</vt:lpstr>
      <vt:lpstr>Wingdings</vt:lpstr>
      <vt:lpstr>Calibri</vt:lpstr>
      <vt:lpstr>Arial</vt:lpstr>
      <vt:lpstr>微软雅黑</vt:lpstr>
      <vt:lpstr>黑体</vt:lpstr>
      <vt:lpstr>Adobe 黑体 Std R</vt:lpstr>
      <vt:lpstr>方正小标宋_GBK</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1238</cp:revision>
  <dcterms:created xsi:type="dcterms:W3CDTF">2015-12-14T01:43:00Z</dcterms:created>
  <dcterms:modified xsi:type="dcterms:W3CDTF">2025-09-06T04:55:50Z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E6FD296AEF7D436D9D65B2ED46701BB3_13</vt:lpwstr>
  </property>
  <property fmtid="{D5CDD505-2E9C-101B-9397-08002B2CF9AE}" pid="3" name="KSOProductBuildVer">
    <vt:lpwstr>2052-12.1.0.22529</vt:lpwstr>
  </property>
</Properties>
</file>